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8"/>
    <p:sldId id="257" r:id="rId29"/>
    <p:sldId id="258" r:id="rId30"/>
    <p:sldId id="259" r:id="rId31"/>
    <p:sldId id="260" r:id="rId32"/>
    <p:sldId id="261" r:id="rId33"/>
    <p:sldId id="262" r:id="rId34"/>
    <p:sldId id="263" r:id="rId35"/>
    <p:sldId id="264" r:id="rId36"/>
    <p:sldId id="265" r:id="rId3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charset="1" panose="00000500000000000000"/>
      <p:regular r:id="rId10"/>
    </p:embeddedFont>
    <p:embeddedFont>
      <p:font typeface="Poppins Bold" charset="1" panose="00000800000000000000"/>
      <p:regular r:id="rId11"/>
    </p:embeddedFont>
    <p:embeddedFont>
      <p:font typeface="Poppins Italics" charset="1" panose="00000500000000000000"/>
      <p:regular r:id="rId12"/>
    </p:embeddedFont>
    <p:embeddedFont>
      <p:font typeface="Poppins Bold Italics" charset="1" panose="00000800000000000000"/>
      <p:regular r:id="rId13"/>
    </p:embeddedFont>
    <p:embeddedFont>
      <p:font typeface="Poppins Thin" charset="1" panose="00000300000000000000"/>
      <p:regular r:id="rId14"/>
    </p:embeddedFont>
    <p:embeddedFont>
      <p:font typeface="Poppins Thin Italics" charset="1" panose="00000300000000000000"/>
      <p:regular r:id="rId15"/>
    </p:embeddedFont>
    <p:embeddedFont>
      <p:font typeface="Poppins Extra-Light" charset="1" panose="00000300000000000000"/>
      <p:regular r:id="rId16"/>
    </p:embeddedFont>
    <p:embeddedFont>
      <p:font typeface="Poppins Extra-Light Italics" charset="1" panose="00000300000000000000"/>
      <p:regular r:id="rId17"/>
    </p:embeddedFont>
    <p:embeddedFont>
      <p:font typeface="Poppins Light" charset="1" panose="00000400000000000000"/>
      <p:regular r:id="rId18"/>
    </p:embeddedFont>
    <p:embeddedFont>
      <p:font typeface="Poppins Light Italics" charset="1" panose="00000400000000000000"/>
      <p:regular r:id="rId19"/>
    </p:embeddedFont>
    <p:embeddedFont>
      <p:font typeface="Poppins Medium" charset="1" panose="00000600000000000000"/>
      <p:regular r:id="rId20"/>
    </p:embeddedFont>
    <p:embeddedFont>
      <p:font typeface="Poppins Medium Italics" charset="1" panose="00000600000000000000"/>
      <p:regular r:id="rId21"/>
    </p:embeddedFont>
    <p:embeddedFont>
      <p:font typeface="Poppins Semi-Bold" charset="1" panose="00000700000000000000"/>
      <p:regular r:id="rId22"/>
    </p:embeddedFont>
    <p:embeddedFont>
      <p:font typeface="Poppins Semi-Bold Italics" charset="1" panose="00000700000000000000"/>
      <p:regular r:id="rId23"/>
    </p:embeddedFont>
    <p:embeddedFont>
      <p:font typeface="Poppins Ultra-Bold" charset="1" panose="00000900000000000000"/>
      <p:regular r:id="rId24"/>
    </p:embeddedFont>
    <p:embeddedFont>
      <p:font typeface="Poppins Ultra-Bold Italics" charset="1" panose="00000900000000000000"/>
      <p:regular r:id="rId25"/>
    </p:embeddedFont>
    <p:embeddedFont>
      <p:font typeface="Poppins Heavy" charset="1" panose="00000A00000000000000"/>
      <p:regular r:id="rId26"/>
    </p:embeddedFont>
    <p:embeddedFont>
      <p:font typeface="Poppins Heavy Italics" charset="1" panose="00000A0000000000000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slides/slide1.xml" Type="http://schemas.openxmlformats.org/officeDocument/2006/relationships/slide"/><Relationship Id="rId29" Target="slides/slide2.xml" Type="http://schemas.openxmlformats.org/officeDocument/2006/relationships/slide"/><Relationship Id="rId3" Target="viewProps.xml" Type="http://schemas.openxmlformats.org/officeDocument/2006/relationships/viewProps"/><Relationship Id="rId30" Target="slides/slide3.xml" Type="http://schemas.openxmlformats.org/officeDocument/2006/relationships/slide"/><Relationship Id="rId31" Target="slides/slide4.xml" Type="http://schemas.openxmlformats.org/officeDocument/2006/relationships/slide"/><Relationship Id="rId32" Target="slides/slide5.xml" Type="http://schemas.openxmlformats.org/officeDocument/2006/relationships/slide"/><Relationship Id="rId33" Target="slides/slide6.xml" Type="http://schemas.openxmlformats.org/officeDocument/2006/relationships/slide"/><Relationship Id="rId34" Target="slides/slide7.xml" Type="http://schemas.openxmlformats.org/officeDocument/2006/relationships/slide"/><Relationship Id="rId35" Target="slides/slide8.xml" Type="http://schemas.openxmlformats.org/officeDocument/2006/relationships/slide"/><Relationship Id="rId36" Target="slides/slide9.xml" Type="http://schemas.openxmlformats.org/officeDocument/2006/relationships/slide"/><Relationship Id="rId37" Target="slides/slide10.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svg>
</file>

<file path=ppt/media/image12.jpeg>
</file>

<file path=ppt/media/image2.png>
</file>

<file path=ppt/media/image3.svg>
</file>

<file path=ppt/media/image4.png>
</file>

<file path=ppt/media/image5.svg>
</file>

<file path=ppt/media/image6.jpeg>
</file>

<file path=ppt/media/image7.png>
</file>

<file path=ppt/media/image8.sv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 Id="rId8" Target="../media/image9.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0">
            <a:off x="17461777" y="7605853"/>
            <a:ext cx="1652447" cy="1652447"/>
            <a:chOff x="0" y="0"/>
            <a:chExt cx="6350000" cy="6350000"/>
          </a:xfrm>
        </p:grpSpPr>
        <p:sp>
          <p:nvSpPr>
            <p:cNvPr name="Freeform 4" id="4"/>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grpSp>
        <p:nvGrpSpPr>
          <p:cNvPr name="Group 5" id="5"/>
          <p:cNvGrpSpPr/>
          <p:nvPr/>
        </p:nvGrpSpPr>
        <p:grpSpPr>
          <a:xfrm rot="0">
            <a:off x="10794148" y="3054715"/>
            <a:ext cx="4177570" cy="4177570"/>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TextBox 7" id="7"/>
          <p:cNvSpPr txBox="true"/>
          <p:nvPr/>
        </p:nvSpPr>
        <p:spPr>
          <a:xfrm rot="0">
            <a:off x="1028700" y="2989923"/>
            <a:ext cx="16230600" cy="4242363"/>
          </a:xfrm>
          <a:prstGeom prst="rect">
            <a:avLst/>
          </a:prstGeom>
        </p:spPr>
        <p:txBody>
          <a:bodyPr anchor="t" rtlCol="false" tIns="0" lIns="0" bIns="0" rIns="0">
            <a:spAutoFit/>
          </a:bodyPr>
          <a:lstStyle/>
          <a:p>
            <a:pPr>
              <a:lnSpc>
                <a:spcPts val="16593"/>
              </a:lnSpc>
              <a:spcBef>
                <a:spcPct val="0"/>
              </a:spcBef>
            </a:pPr>
            <a:r>
              <a:rPr lang="en-US" sz="11852">
                <a:solidFill>
                  <a:srgbClr val="FFFFFF"/>
                </a:solidFill>
                <a:latin typeface="Poppins"/>
              </a:rPr>
              <a:t>PENGENALAN HTML DAN CSS</a:t>
            </a:r>
          </a:p>
        </p:txBody>
      </p:sp>
      <p:sp>
        <p:nvSpPr>
          <p:cNvPr name="Freeform 8" id="8"/>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3">
              <a:alphaModFix amt="6999"/>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771244" y="6747869"/>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5">
              <a:alphaModFix amt="6999"/>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88" r="0" b="-8888"/>
            </a:stretch>
          </a:blipFill>
        </p:spPr>
      </p:sp>
      <p:sp>
        <p:nvSpPr>
          <p:cNvPr name="Freeform 3" id="3"/>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3">
              <a:alphaModFix amt="6999"/>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771244" y="6747869"/>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5">
              <a:alphaModFix amt="6999"/>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0">
            <a:off x="17461777" y="7605853"/>
            <a:ext cx="1652447" cy="1652447"/>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grpSp>
        <p:nvGrpSpPr>
          <p:cNvPr name="Group 7" id="7"/>
          <p:cNvGrpSpPr/>
          <p:nvPr/>
        </p:nvGrpSpPr>
        <p:grpSpPr>
          <a:xfrm rot="0">
            <a:off x="10334006" y="2270492"/>
            <a:ext cx="4809425" cy="4809425"/>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TextBox 9" id="9"/>
          <p:cNvSpPr txBox="true"/>
          <p:nvPr/>
        </p:nvSpPr>
        <p:spPr>
          <a:xfrm rot="0">
            <a:off x="1028700" y="3027700"/>
            <a:ext cx="16230600" cy="2923479"/>
          </a:xfrm>
          <a:prstGeom prst="rect">
            <a:avLst/>
          </a:prstGeom>
        </p:spPr>
        <p:txBody>
          <a:bodyPr anchor="t" rtlCol="false" tIns="0" lIns="0" bIns="0" rIns="0">
            <a:spAutoFit/>
          </a:bodyPr>
          <a:lstStyle/>
          <a:p>
            <a:pPr algn="ctr">
              <a:lnSpc>
                <a:spcPts val="22610"/>
              </a:lnSpc>
              <a:spcBef>
                <a:spcPct val="0"/>
              </a:spcBef>
            </a:pPr>
            <a:r>
              <a:rPr lang="en-US" sz="16150">
                <a:solidFill>
                  <a:srgbClr val="FFFFFF"/>
                </a:solidFill>
                <a:latin typeface="Poppins"/>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2"/>
        </a:solidFill>
      </p:bgPr>
    </p:bg>
    <p:spTree>
      <p:nvGrpSpPr>
        <p:cNvPr id="1" name=""/>
        <p:cNvGrpSpPr/>
        <p:nvPr/>
      </p:nvGrpSpPr>
      <p:grpSpPr>
        <a:xfrm>
          <a:off x="0" y="0"/>
          <a:ext cx="0" cy="0"/>
          <a:chOff x="0" y="0"/>
          <a:chExt cx="0" cy="0"/>
        </a:xfrm>
      </p:grpSpPr>
      <p:grpSp>
        <p:nvGrpSpPr>
          <p:cNvPr name="Group 2" id="2"/>
          <p:cNvGrpSpPr/>
          <p:nvPr/>
        </p:nvGrpSpPr>
        <p:grpSpPr>
          <a:xfrm rot="0">
            <a:off x="9726055" y="0"/>
            <a:ext cx="8561945" cy="10287000"/>
            <a:chOff x="0" y="0"/>
            <a:chExt cx="11415927" cy="13716000"/>
          </a:xfrm>
        </p:grpSpPr>
        <p:pic>
          <p:nvPicPr>
            <p:cNvPr name="Picture 3" id="3"/>
            <p:cNvPicPr>
              <a:picLocks noChangeAspect="true"/>
            </p:cNvPicPr>
            <p:nvPr/>
          </p:nvPicPr>
          <p:blipFill>
            <a:blip r:embed="rId2"/>
            <a:srcRect l="22273" t="0" r="22273" b="0"/>
            <a:stretch>
              <a:fillRect/>
            </a:stretch>
          </p:blipFill>
          <p:spPr>
            <a:xfrm flipH="false" flipV="false">
              <a:off x="0" y="0"/>
              <a:ext cx="11415927" cy="13716000"/>
            </a:xfrm>
            <a:prstGeom prst="rect">
              <a:avLst/>
            </a:prstGeom>
          </p:spPr>
        </p:pic>
      </p:grpSp>
      <p:grpSp>
        <p:nvGrpSpPr>
          <p:cNvPr name="Group 4" id="4"/>
          <p:cNvGrpSpPr/>
          <p:nvPr/>
        </p:nvGrpSpPr>
        <p:grpSpPr>
          <a:xfrm rot="0">
            <a:off x="17461777" y="7605853"/>
            <a:ext cx="1652447" cy="1652447"/>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Freeform 6" id="6"/>
          <p:cNvSpPr/>
          <p:nvPr/>
        </p:nvSpPr>
        <p:spPr>
          <a:xfrm flipH="false" flipV="false" rot="0">
            <a:off x="-771244" y="6747869"/>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3">
              <a:alphaModFix amt="6999"/>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1561886" y="2023573"/>
            <a:ext cx="1080030" cy="1080030"/>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TextBox 9" id="9"/>
          <p:cNvSpPr txBox="true"/>
          <p:nvPr/>
        </p:nvSpPr>
        <p:spPr>
          <a:xfrm rot="0">
            <a:off x="1899526" y="2224762"/>
            <a:ext cx="6007902" cy="900430"/>
          </a:xfrm>
          <a:prstGeom prst="rect">
            <a:avLst/>
          </a:prstGeom>
        </p:spPr>
        <p:txBody>
          <a:bodyPr anchor="t" rtlCol="false" tIns="0" lIns="0" bIns="0" rIns="0">
            <a:spAutoFit/>
          </a:bodyPr>
          <a:lstStyle/>
          <a:p>
            <a:pPr>
              <a:lnSpc>
                <a:spcPts val="6709"/>
              </a:lnSpc>
            </a:pPr>
            <a:r>
              <a:rPr lang="en-US" sz="5499">
                <a:solidFill>
                  <a:srgbClr val="FFFFFF"/>
                </a:solidFill>
                <a:latin typeface="Poppins"/>
              </a:rPr>
              <a:t>APA ITU HTML?</a:t>
            </a:r>
          </a:p>
        </p:txBody>
      </p:sp>
      <p:sp>
        <p:nvSpPr>
          <p:cNvPr name="TextBox 10" id="10"/>
          <p:cNvSpPr txBox="true"/>
          <p:nvPr/>
        </p:nvSpPr>
        <p:spPr>
          <a:xfrm rot="0">
            <a:off x="1561886" y="3358812"/>
            <a:ext cx="6007902" cy="5669280"/>
          </a:xfrm>
          <a:prstGeom prst="rect">
            <a:avLst/>
          </a:prstGeom>
        </p:spPr>
        <p:txBody>
          <a:bodyPr anchor="t" rtlCol="false" tIns="0" lIns="0" bIns="0" rIns="0">
            <a:spAutoFit/>
          </a:bodyPr>
          <a:lstStyle/>
          <a:p>
            <a:pPr>
              <a:lnSpc>
                <a:spcPts val="2520"/>
              </a:lnSpc>
              <a:spcBef>
                <a:spcPct val="0"/>
              </a:spcBef>
            </a:pPr>
            <a:r>
              <a:rPr lang="en-US" sz="1800">
                <a:solidFill>
                  <a:srgbClr val="FFFFFF"/>
                </a:solidFill>
                <a:latin typeface="Poppins"/>
              </a:rPr>
              <a:t>HTML (Hyper Text Markup Language) adalah sebuah bahasa Mark Up yang digunakan untuk membuat sebuah halaman website. di dalam dunia pemograman berbasis website(Web Programming) html menjadi pondasi dasar pada halaman website. sebuah file HTML di di simpan dengan ekstensi .html (dot html) dan dapat di eksekusi atau diakses menggunakan web browser(Google Chrome, Mozilla Firefox, Opera, Safari dan lain-lain).  untuk membuat sebuah website tidak cukup hanya menggunakan HTML, kita memerlukan bantuan CSS, JavaScript dan PHP untuk membuat sebuah website yang dinamis.  HTML memiliki beberapa element yang tersusun dari tag-tag yang memiliki fungsi nya masing-masing. seperti tag heading, paragraf, pembuatan form, tombol, list, membuat hyperlink atau link yang menghubungkan antar halaman website dan banyak lagi lainnya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2"/>
        </a:solidFill>
      </p:bgPr>
    </p:bg>
    <p:spTree>
      <p:nvGrpSpPr>
        <p:cNvPr id="1" name=""/>
        <p:cNvGrpSpPr/>
        <p:nvPr/>
      </p:nvGrpSpPr>
      <p:grpSpPr>
        <a:xfrm>
          <a:off x="0" y="0"/>
          <a:ext cx="0" cy="0"/>
          <a:chOff x="0" y="0"/>
          <a:chExt cx="0" cy="0"/>
        </a:xfrm>
      </p:grpSpPr>
      <p:grpSp>
        <p:nvGrpSpPr>
          <p:cNvPr name="Group 2" id="2"/>
          <p:cNvGrpSpPr/>
          <p:nvPr/>
        </p:nvGrpSpPr>
        <p:grpSpPr>
          <a:xfrm rot="0">
            <a:off x="684811" y="607952"/>
            <a:ext cx="2993353" cy="870896"/>
            <a:chOff x="0" y="0"/>
            <a:chExt cx="2269857" cy="660400"/>
          </a:xfrm>
        </p:grpSpPr>
        <p:sp>
          <p:nvSpPr>
            <p:cNvPr name="Freeform 3" id="3"/>
            <p:cNvSpPr/>
            <p:nvPr/>
          </p:nvSpPr>
          <p:spPr>
            <a:xfrm flipH="false" flipV="false" rot="0">
              <a:off x="0" y="0"/>
              <a:ext cx="2269857" cy="660400"/>
            </a:xfrm>
            <a:custGeom>
              <a:avLst/>
              <a:gdLst/>
              <a:ahLst/>
              <a:cxnLst/>
              <a:rect r="r" b="b" t="t" l="l"/>
              <a:pathLst>
                <a:path h="660400" w="2269857">
                  <a:moveTo>
                    <a:pt x="2145397" y="660400"/>
                  </a:moveTo>
                  <a:lnTo>
                    <a:pt x="124460" y="660400"/>
                  </a:lnTo>
                  <a:cubicBezTo>
                    <a:pt x="55880" y="660400"/>
                    <a:pt x="0" y="604520"/>
                    <a:pt x="0" y="535940"/>
                  </a:cubicBezTo>
                  <a:lnTo>
                    <a:pt x="0" y="124460"/>
                  </a:lnTo>
                  <a:cubicBezTo>
                    <a:pt x="0" y="55880"/>
                    <a:pt x="55880" y="0"/>
                    <a:pt x="124460" y="0"/>
                  </a:cubicBezTo>
                  <a:lnTo>
                    <a:pt x="2145397" y="0"/>
                  </a:lnTo>
                  <a:cubicBezTo>
                    <a:pt x="2213977" y="0"/>
                    <a:pt x="2269857" y="55880"/>
                    <a:pt x="2269857" y="124460"/>
                  </a:cubicBezTo>
                  <a:lnTo>
                    <a:pt x="2269857" y="535940"/>
                  </a:lnTo>
                  <a:cubicBezTo>
                    <a:pt x="2269857" y="604520"/>
                    <a:pt x="2213977" y="660400"/>
                    <a:pt x="2145397" y="660400"/>
                  </a:cubicBezTo>
                  <a:close/>
                </a:path>
              </a:pathLst>
            </a:custGeom>
            <a:solidFill>
              <a:srgbClr val="191B1A"/>
            </a:solidFill>
          </p:spPr>
        </p:sp>
      </p:grpSp>
      <p:sp>
        <p:nvSpPr>
          <p:cNvPr name="Freeform 4" id="4"/>
          <p:cNvSpPr/>
          <p:nvPr/>
        </p:nvSpPr>
        <p:spPr>
          <a:xfrm flipH="false" flipV="false" rot="0">
            <a:off x="1028700" y="811855"/>
            <a:ext cx="453117" cy="433691"/>
          </a:xfrm>
          <a:custGeom>
            <a:avLst/>
            <a:gdLst/>
            <a:ahLst/>
            <a:cxnLst/>
            <a:rect r="r" b="b" t="t" l="l"/>
            <a:pathLst>
              <a:path h="433691" w="453117">
                <a:moveTo>
                  <a:pt x="0" y="0"/>
                </a:moveTo>
                <a:lnTo>
                  <a:pt x="453117" y="0"/>
                </a:lnTo>
                <a:lnTo>
                  <a:pt x="453117" y="433690"/>
                </a:lnTo>
                <a:lnTo>
                  <a:pt x="0" y="43369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7461777" y="7605853"/>
            <a:ext cx="1652447" cy="1652447"/>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TextBox 7" id="7"/>
          <p:cNvSpPr txBox="true"/>
          <p:nvPr/>
        </p:nvSpPr>
        <p:spPr>
          <a:xfrm rot="0">
            <a:off x="1769807" y="877772"/>
            <a:ext cx="1890833" cy="283632"/>
          </a:xfrm>
          <a:prstGeom prst="rect">
            <a:avLst/>
          </a:prstGeom>
        </p:spPr>
        <p:txBody>
          <a:bodyPr anchor="t" rtlCol="false" tIns="0" lIns="0" bIns="0" rIns="0">
            <a:spAutoFit/>
          </a:bodyPr>
          <a:lstStyle/>
          <a:p>
            <a:pPr>
              <a:lnSpc>
                <a:spcPts val="2216"/>
              </a:lnSpc>
              <a:spcBef>
                <a:spcPct val="0"/>
              </a:spcBef>
            </a:pPr>
            <a:r>
              <a:rPr lang="en-US" sz="1583">
                <a:solidFill>
                  <a:srgbClr val="FFFFFF"/>
                </a:solidFill>
                <a:latin typeface="Poppins"/>
              </a:rPr>
              <a:t>SALFORD &amp; CO.</a:t>
            </a:r>
          </a:p>
        </p:txBody>
      </p:sp>
      <p:sp>
        <p:nvSpPr>
          <p:cNvPr name="Freeform 8" id="8"/>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4">
              <a:alphaModFix amt="6999"/>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771244" y="6747869"/>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6">
              <a:alphaModFix amt="6999"/>
              <a:extLst>
                <a:ext uri="{96DAC541-7B7A-43D3-8B79-37D633B846F1}">
                  <asvg:svgBlip xmlns:asvg="http://schemas.microsoft.com/office/drawing/2016/SVG/main" r:embed="rId7"/>
                </a:ext>
              </a:extLst>
            </a:blip>
            <a:stretch>
              <a:fillRect l="0" t="0" r="0" b="0"/>
            </a:stretch>
          </a:blipFill>
        </p:spPr>
      </p:sp>
      <p:grpSp>
        <p:nvGrpSpPr>
          <p:cNvPr name="Group 10" id="10"/>
          <p:cNvGrpSpPr/>
          <p:nvPr/>
        </p:nvGrpSpPr>
        <p:grpSpPr>
          <a:xfrm rot="0">
            <a:off x="1028700" y="2051687"/>
            <a:ext cx="16230600" cy="3748522"/>
            <a:chOff x="0" y="0"/>
            <a:chExt cx="21640800" cy="4998029"/>
          </a:xfrm>
        </p:grpSpPr>
        <p:pic>
          <p:nvPicPr>
            <p:cNvPr name="Picture 11" id="11"/>
            <p:cNvPicPr>
              <a:picLocks noChangeAspect="true"/>
            </p:cNvPicPr>
            <p:nvPr/>
          </p:nvPicPr>
          <p:blipFill>
            <a:blip r:embed="rId8"/>
            <a:srcRect l="0" t="32667" r="0" b="32667"/>
            <a:stretch>
              <a:fillRect/>
            </a:stretch>
          </p:blipFill>
          <p:spPr>
            <a:xfrm flipH="false" flipV="false">
              <a:off x="0" y="0"/>
              <a:ext cx="21640800" cy="4998029"/>
            </a:xfrm>
            <a:prstGeom prst="rect">
              <a:avLst/>
            </a:prstGeom>
          </p:spPr>
        </p:pic>
      </p:grpSp>
      <p:grpSp>
        <p:nvGrpSpPr>
          <p:cNvPr name="Group 12" id="12"/>
          <p:cNvGrpSpPr/>
          <p:nvPr/>
        </p:nvGrpSpPr>
        <p:grpSpPr>
          <a:xfrm rot="0">
            <a:off x="1481817" y="6747869"/>
            <a:ext cx="1080030" cy="1080030"/>
            <a:chOff x="0" y="0"/>
            <a:chExt cx="6350000" cy="6350000"/>
          </a:xfrm>
        </p:grpSpPr>
        <p:sp>
          <p:nvSpPr>
            <p:cNvPr name="Freeform 13" id="1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TextBox 14" id="14"/>
          <p:cNvSpPr txBox="true"/>
          <p:nvPr/>
        </p:nvSpPr>
        <p:spPr>
          <a:xfrm rot="0">
            <a:off x="1819457" y="6949059"/>
            <a:ext cx="7576320" cy="900430"/>
          </a:xfrm>
          <a:prstGeom prst="rect">
            <a:avLst/>
          </a:prstGeom>
        </p:spPr>
        <p:txBody>
          <a:bodyPr anchor="t" rtlCol="false" tIns="0" lIns="0" bIns="0" rIns="0">
            <a:spAutoFit/>
          </a:bodyPr>
          <a:lstStyle/>
          <a:p>
            <a:pPr>
              <a:lnSpc>
                <a:spcPts val="6709"/>
              </a:lnSpc>
            </a:pPr>
            <a:r>
              <a:rPr lang="en-US" sz="5499">
                <a:solidFill>
                  <a:srgbClr val="FFFFFF"/>
                </a:solidFill>
                <a:latin typeface="Poppins"/>
              </a:rPr>
              <a:t>KEGUNAAN HTML</a:t>
            </a:r>
          </a:p>
        </p:txBody>
      </p:sp>
      <p:sp>
        <p:nvSpPr>
          <p:cNvPr name="TextBox 15" id="15"/>
          <p:cNvSpPr txBox="true"/>
          <p:nvPr/>
        </p:nvSpPr>
        <p:spPr>
          <a:xfrm rot="0">
            <a:off x="10190693" y="6949059"/>
            <a:ext cx="6268537" cy="1073150"/>
          </a:xfrm>
          <a:prstGeom prst="rect">
            <a:avLst/>
          </a:prstGeom>
        </p:spPr>
        <p:txBody>
          <a:bodyPr anchor="t" rtlCol="false" tIns="0" lIns="0" bIns="0" rIns="0">
            <a:spAutoFit/>
          </a:bodyPr>
          <a:lstStyle/>
          <a:p>
            <a:pPr>
              <a:lnSpc>
                <a:spcPts val="2800"/>
              </a:lnSpc>
              <a:spcBef>
                <a:spcPct val="0"/>
              </a:spcBef>
            </a:pPr>
            <a:r>
              <a:rPr lang="en-US" sz="2000">
                <a:solidFill>
                  <a:srgbClr val="FFFFFF"/>
                </a:solidFill>
                <a:latin typeface="Poppins"/>
              </a:rPr>
              <a:t>HTML berfungsi sebagai pondasi sebuah halaman website. adapun yang dapat di lakukan dengan HTML adalah sebagai berikut :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2"/>
        </a:solidFill>
      </p:bgPr>
    </p:bg>
    <p:spTree>
      <p:nvGrpSpPr>
        <p:cNvPr id="1" name=""/>
        <p:cNvGrpSpPr/>
        <p:nvPr/>
      </p:nvGrpSpPr>
      <p:grpSpPr>
        <a:xfrm>
          <a:off x="0" y="0"/>
          <a:ext cx="0" cy="0"/>
          <a:chOff x="0" y="0"/>
          <a:chExt cx="0" cy="0"/>
        </a:xfrm>
      </p:grpSpPr>
      <p:grpSp>
        <p:nvGrpSpPr>
          <p:cNvPr name="Group 2" id="2"/>
          <p:cNvGrpSpPr/>
          <p:nvPr/>
        </p:nvGrpSpPr>
        <p:grpSpPr>
          <a:xfrm rot="0">
            <a:off x="684811" y="607952"/>
            <a:ext cx="2993353" cy="870896"/>
            <a:chOff x="0" y="0"/>
            <a:chExt cx="2269857" cy="660400"/>
          </a:xfrm>
        </p:grpSpPr>
        <p:sp>
          <p:nvSpPr>
            <p:cNvPr name="Freeform 3" id="3"/>
            <p:cNvSpPr/>
            <p:nvPr/>
          </p:nvSpPr>
          <p:spPr>
            <a:xfrm flipH="false" flipV="false" rot="0">
              <a:off x="0" y="0"/>
              <a:ext cx="2269857" cy="660400"/>
            </a:xfrm>
            <a:custGeom>
              <a:avLst/>
              <a:gdLst/>
              <a:ahLst/>
              <a:cxnLst/>
              <a:rect r="r" b="b" t="t" l="l"/>
              <a:pathLst>
                <a:path h="660400" w="2269857">
                  <a:moveTo>
                    <a:pt x="2145397" y="660400"/>
                  </a:moveTo>
                  <a:lnTo>
                    <a:pt x="124460" y="660400"/>
                  </a:lnTo>
                  <a:cubicBezTo>
                    <a:pt x="55880" y="660400"/>
                    <a:pt x="0" y="604520"/>
                    <a:pt x="0" y="535940"/>
                  </a:cubicBezTo>
                  <a:lnTo>
                    <a:pt x="0" y="124460"/>
                  </a:lnTo>
                  <a:cubicBezTo>
                    <a:pt x="0" y="55880"/>
                    <a:pt x="55880" y="0"/>
                    <a:pt x="124460" y="0"/>
                  </a:cubicBezTo>
                  <a:lnTo>
                    <a:pt x="2145397" y="0"/>
                  </a:lnTo>
                  <a:cubicBezTo>
                    <a:pt x="2213977" y="0"/>
                    <a:pt x="2269857" y="55880"/>
                    <a:pt x="2269857" y="124460"/>
                  </a:cubicBezTo>
                  <a:lnTo>
                    <a:pt x="2269857" y="535940"/>
                  </a:lnTo>
                  <a:cubicBezTo>
                    <a:pt x="2269857" y="604520"/>
                    <a:pt x="2213977" y="660400"/>
                    <a:pt x="2145397" y="660400"/>
                  </a:cubicBezTo>
                  <a:close/>
                </a:path>
              </a:pathLst>
            </a:custGeom>
            <a:solidFill>
              <a:srgbClr val="191B1A"/>
            </a:solidFill>
          </p:spPr>
        </p:sp>
      </p:grpSp>
      <p:sp>
        <p:nvSpPr>
          <p:cNvPr name="Freeform 4" id="4"/>
          <p:cNvSpPr/>
          <p:nvPr/>
        </p:nvSpPr>
        <p:spPr>
          <a:xfrm flipH="false" flipV="false" rot="0">
            <a:off x="1028700" y="811855"/>
            <a:ext cx="453117" cy="433691"/>
          </a:xfrm>
          <a:custGeom>
            <a:avLst/>
            <a:gdLst/>
            <a:ahLst/>
            <a:cxnLst/>
            <a:rect r="r" b="b" t="t" l="l"/>
            <a:pathLst>
              <a:path h="433691" w="453117">
                <a:moveTo>
                  <a:pt x="0" y="0"/>
                </a:moveTo>
                <a:lnTo>
                  <a:pt x="453117" y="0"/>
                </a:lnTo>
                <a:lnTo>
                  <a:pt x="453117" y="433690"/>
                </a:lnTo>
                <a:lnTo>
                  <a:pt x="0" y="43369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7461777" y="7605853"/>
            <a:ext cx="1652447" cy="1652447"/>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TextBox 7" id="7"/>
          <p:cNvSpPr txBox="true"/>
          <p:nvPr/>
        </p:nvSpPr>
        <p:spPr>
          <a:xfrm rot="0">
            <a:off x="1769807" y="877772"/>
            <a:ext cx="1890833" cy="283632"/>
          </a:xfrm>
          <a:prstGeom prst="rect">
            <a:avLst/>
          </a:prstGeom>
        </p:spPr>
        <p:txBody>
          <a:bodyPr anchor="t" rtlCol="false" tIns="0" lIns="0" bIns="0" rIns="0">
            <a:spAutoFit/>
          </a:bodyPr>
          <a:lstStyle/>
          <a:p>
            <a:pPr>
              <a:lnSpc>
                <a:spcPts val="2216"/>
              </a:lnSpc>
              <a:spcBef>
                <a:spcPct val="0"/>
              </a:spcBef>
            </a:pPr>
            <a:r>
              <a:rPr lang="en-US" sz="1583">
                <a:solidFill>
                  <a:srgbClr val="FFFFFF"/>
                </a:solidFill>
                <a:latin typeface="Poppins"/>
              </a:rPr>
              <a:t>SALFORD &amp; CO.</a:t>
            </a:r>
          </a:p>
        </p:txBody>
      </p:sp>
      <p:sp>
        <p:nvSpPr>
          <p:cNvPr name="Freeform 8" id="8"/>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4">
              <a:alphaModFix amt="6999"/>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771244" y="6747869"/>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6">
              <a:alphaModFix amt="6999"/>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1481817" y="3193701"/>
            <a:ext cx="7216733" cy="4216547"/>
          </a:xfrm>
          <a:prstGeom prst="rect">
            <a:avLst/>
          </a:prstGeom>
        </p:spPr>
        <p:txBody>
          <a:bodyPr anchor="t" rtlCol="false" tIns="0" lIns="0" bIns="0" rIns="0">
            <a:spAutoFit/>
          </a:bodyPr>
          <a:lstStyle/>
          <a:p>
            <a:pPr marL="578703" indent="-289352" lvl="1">
              <a:lnSpc>
                <a:spcPts val="3752"/>
              </a:lnSpc>
              <a:buFont typeface="Arial"/>
              <a:buChar char="•"/>
            </a:pPr>
            <a:r>
              <a:rPr lang="en-US" sz="2680">
                <a:solidFill>
                  <a:srgbClr val="FFFFFF"/>
                </a:solidFill>
                <a:latin typeface="Poppins"/>
              </a:rPr>
              <a:t>MEMBUNGKUS ELEMENT-ELEMENT TERTENTU SESUAI</a:t>
            </a:r>
          </a:p>
          <a:p>
            <a:pPr marL="578703" indent="-289352" lvl="1">
              <a:lnSpc>
                <a:spcPts val="3752"/>
              </a:lnSpc>
              <a:buFont typeface="Arial"/>
              <a:buChar char="•"/>
            </a:pPr>
            <a:r>
              <a:rPr lang="en-US" sz="2680">
                <a:solidFill>
                  <a:srgbClr val="FFFFFF"/>
                </a:solidFill>
                <a:latin typeface="Poppins"/>
              </a:rPr>
              <a:t>KEBUTUHAN</a:t>
            </a:r>
          </a:p>
          <a:p>
            <a:pPr marL="578703" indent="-289352" lvl="1">
              <a:lnSpc>
                <a:spcPts val="3752"/>
              </a:lnSpc>
              <a:buFont typeface="Arial"/>
              <a:buChar char="•"/>
            </a:pPr>
            <a:r>
              <a:rPr lang="en-US" sz="2680">
                <a:solidFill>
                  <a:srgbClr val="FFFFFF"/>
                </a:solidFill>
                <a:latin typeface="Poppins"/>
              </a:rPr>
              <a:t>MEMBUAT HEADING ATAU FORMAT JUDUL</a:t>
            </a:r>
          </a:p>
          <a:p>
            <a:pPr marL="578703" indent="-289352" lvl="1">
              <a:lnSpc>
                <a:spcPts val="3752"/>
              </a:lnSpc>
              <a:buFont typeface="Arial"/>
              <a:buChar char="•"/>
            </a:pPr>
            <a:r>
              <a:rPr lang="en-US" sz="2680">
                <a:solidFill>
                  <a:srgbClr val="FFFFFF"/>
                </a:solidFill>
                <a:latin typeface="Poppins"/>
              </a:rPr>
              <a:t>MEMBUAT TABEL</a:t>
            </a:r>
          </a:p>
          <a:p>
            <a:pPr marL="578703" indent="-289352" lvl="1">
              <a:lnSpc>
                <a:spcPts val="3752"/>
              </a:lnSpc>
              <a:buFont typeface="Arial"/>
              <a:buChar char="•"/>
            </a:pPr>
            <a:r>
              <a:rPr lang="en-US" sz="2680">
                <a:solidFill>
                  <a:srgbClr val="FFFFFF"/>
                </a:solidFill>
                <a:latin typeface="Poppins"/>
              </a:rPr>
              <a:t>MEMBUAT LIST</a:t>
            </a:r>
          </a:p>
          <a:p>
            <a:pPr marL="578703" indent="-289352" lvl="1">
              <a:lnSpc>
                <a:spcPts val="3752"/>
              </a:lnSpc>
              <a:buFont typeface="Arial"/>
              <a:buChar char="•"/>
            </a:pPr>
            <a:r>
              <a:rPr lang="en-US" sz="2680">
                <a:solidFill>
                  <a:srgbClr val="FFFFFF"/>
                </a:solidFill>
                <a:latin typeface="Poppins"/>
              </a:rPr>
              <a:t>MEMBUAT PARAGRAF</a:t>
            </a:r>
          </a:p>
          <a:p>
            <a:pPr marL="578703" indent="-289352" lvl="1">
              <a:lnSpc>
                <a:spcPts val="3752"/>
              </a:lnSpc>
              <a:buFont typeface="Arial"/>
              <a:buChar char="•"/>
            </a:pPr>
            <a:r>
              <a:rPr lang="en-US" sz="2680">
                <a:solidFill>
                  <a:srgbClr val="FFFFFF"/>
                </a:solidFill>
                <a:latin typeface="Poppins"/>
              </a:rPr>
              <a:t>MEMBUAT FORM</a:t>
            </a:r>
          </a:p>
        </p:txBody>
      </p:sp>
      <p:sp>
        <p:nvSpPr>
          <p:cNvPr name="TextBox 11" id="11"/>
          <p:cNvSpPr txBox="true"/>
          <p:nvPr/>
        </p:nvSpPr>
        <p:spPr>
          <a:xfrm rot="0">
            <a:off x="10224966" y="3193701"/>
            <a:ext cx="5639918" cy="3341878"/>
          </a:xfrm>
          <a:prstGeom prst="rect">
            <a:avLst/>
          </a:prstGeom>
        </p:spPr>
        <p:txBody>
          <a:bodyPr anchor="t" rtlCol="false" tIns="0" lIns="0" bIns="0" rIns="0">
            <a:spAutoFit/>
          </a:bodyPr>
          <a:lstStyle/>
          <a:p>
            <a:pPr marL="578611" indent="-289306" lvl="1">
              <a:lnSpc>
                <a:spcPts val="3751"/>
              </a:lnSpc>
              <a:buFont typeface="Arial"/>
              <a:buChar char="•"/>
            </a:pPr>
            <a:r>
              <a:rPr lang="en-US" sz="2679">
                <a:solidFill>
                  <a:srgbClr val="FFFFFF"/>
                </a:solidFill>
                <a:latin typeface="Poppins"/>
              </a:rPr>
              <a:t>MEMBUAT TOMBOL</a:t>
            </a:r>
          </a:p>
          <a:p>
            <a:pPr marL="578611" indent="-289306" lvl="1">
              <a:lnSpc>
                <a:spcPts val="3751"/>
              </a:lnSpc>
              <a:buFont typeface="Arial"/>
              <a:buChar char="•"/>
            </a:pPr>
            <a:r>
              <a:rPr lang="en-US" sz="2679">
                <a:solidFill>
                  <a:srgbClr val="FFFFFF"/>
                </a:solidFill>
                <a:latin typeface="Poppins"/>
              </a:rPr>
              <a:t>MEMBUAT GARIS</a:t>
            </a:r>
          </a:p>
          <a:p>
            <a:pPr marL="578611" indent="-289306" lvl="1">
              <a:lnSpc>
                <a:spcPts val="3751"/>
              </a:lnSpc>
              <a:buFont typeface="Arial"/>
              <a:buChar char="•"/>
            </a:pPr>
            <a:r>
              <a:rPr lang="en-US" sz="2679">
                <a:solidFill>
                  <a:srgbClr val="FFFFFF"/>
                </a:solidFill>
                <a:latin typeface="Poppins"/>
              </a:rPr>
              <a:t>MEMBUAT HURUF TEBAL</a:t>
            </a:r>
          </a:p>
          <a:p>
            <a:pPr marL="578611" indent="-289306" lvl="1">
              <a:lnSpc>
                <a:spcPts val="3751"/>
              </a:lnSpc>
              <a:buFont typeface="Arial"/>
              <a:buChar char="•"/>
            </a:pPr>
            <a:r>
              <a:rPr lang="en-US" sz="2679">
                <a:solidFill>
                  <a:srgbClr val="FFFFFF"/>
                </a:solidFill>
                <a:latin typeface="Poppins"/>
              </a:rPr>
              <a:t>MEMBUAT HURUF MIRING</a:t>
            </a:r>
          </a:p>
          <a:p>
            <a:pPr marL="578611" indent="-289306" lvl="1">
              <a:lnSpc>
                <a:spcPts val="3751"/>
              </a:lnSpc>
              <a:buFont typeface="Arial"/>
              <a:buChar char="•"/>
            </a:pPr>
            <a:r>
              <a:rPr lang="en-US" sz="2679">
                <a:solidFill>
                  <a:srgbClr val="FFFFFF"/>
                </a:solidFill>
                <a:latin typeface="Poppins"/>
              </a:rPr>
              <a:t>MENAMPILKAN GAMBAR</a:t>
            </a:r>
          </a:p>
          <a:p>
            <a:pPr marL="578611" indent="-289306" lvl="1">
              <a:lnSpc>
                <a:spcPts val="3751"/>
              </a:lnSpc>
              <a:buFont typeface="Arial"/>
              <a:buChar char="•"/>
            </a:pPr>
            <a:r>
              <a:rPr lang="en-US" sz="2679">
                <a:solidFill>
                  <a:srgbClr val="FFFFFF"/>
                </a:solidFill>
                <a:latin typeface="Poppins"/>
              </a:rPr>
              <a:t>MENAMPILKAN VIDEO</a:t>
            </a:r>
          </a:p>
          <a:p>
            <a:pPr marL="578611" indent="-289306" lvl="1">
              <a:lnSpc>
                <a:spcPts val="3751"/>
              </a:lnSpc>
              <a:buFont typeface="Arial"/>
              <a:buChar char="•"/>
            </a:pPr>
            <a:r>
              <a:rPr lang="en-US" sz="2679">
                <a:solidFill>
                  <a:srgbClr val="FFFFFF"/>
                </a:solidFill>
                <a:latin typeface="Poppins"/>
              </a:rPr>
              <a:t>DAN BANYAK LAGI YANG LAIN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2"/>
        </a:solidFill>
      </p:bgPr>
    </p:bg>
    <p:spTree>
      <p:nvGrpSpPr>
        <p:cNvPr id="1" name=""/>
        <p:cNvGrpSpPr/>
        <p:nvPr/>
      </p:nvGrpSpPr>
      <p:grpSpPr>
        <a:xfrm>
          <a:off x="0" y="0"/>
          <a:ext cx="0" cy="0"/>
          <a:chOff x="0" y="0"/>
          <a:chExt cx="0" cy="0"/>
        </a:xfrm>
      </p:grpSpPr>
      <p:grpSp>
        <p:nvGrpSpPr>
          <p:cNvPr name="Group 2" id="2"/>
          <p:cNvGrpSpPr/>
          <p:nvPr/>
        </p:nvGrpSpPr>
        <p:grpSpPr>
          <a:xfrm rot="0">
            <a:off x="17461777" y="7605853"/>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Freeform 4" id="4"/>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2">
              <a:alphaModFix amt="6999"/>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9575315" y="1957448"/>
            <a:ext cx="1080030" cy="1080030"/>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TextBox 7" id="7"/>
          <p:cNvSpPr txBox="true"/>
          <p:nvPr/>
        </p:nvSpPr>
        <p:spPr>
          <a:xfrm rot="0">
            <a:off x="1028700" y="3163888"/>
            <a:ext cx="15962635" cy="3892550"/>
          </a:xfrm>
          <a:prstGeom prst="rect">
            <a:avLst/>
          </a:prstGeom>
        </p:spPr>
        <p:txBody>
          <a:bodyPr anchor="t" rtlCol="false" tIns="0" lIns="0" bIns="0" rIns="0">
            <a:spAutoFit/>
          </a:bodyPr>
          <a:lstStyle/>
          <a:p>
            <a:pPr>
              <a:lnSpc>
                <a:spcPts val="2800"/>
              </a:lnSpc>
              <a:spcBef>
                <a:spcPct val="0"/>
              </a:spcBef>
            </a:pPr>
            <a:r>
              <a:rPr lang="en-US" sz="2000">
                <a:solidFill>
                  <a:srgbClr val="FFFFFF"/>
                </a:solidFill>
                <a:latin typeface="Poppins"/>
              </a:rPr>
              <a:t>HTML PUNYA BEBERAPA VERSI, DARI VERSI YANG PALING TUA HINGGA YANG TERBARU. BERIKUT INI PERKEMBANGAN VERSI HTML:</a:t>
            </a:r>
          </a:p>
          <a:p>
            <a:pPr>
              <a:lnSpc>
                <a:spcPts val="2800"/>
              </a:lnSpc>
              <a:spcBef>
                <a:spcPct val="0"/>
              </a:spcBef>
            </a:pPr>
          </a:p>
          <a:p>
            <a:pPr>
              <a:lnSpc>
                <a:spcPts val="2800"/>
              </a:lnSpc>
              <a:spcBef>
                <a:spcPct val="0"/>
              </a:spcBef>
            </a:pPr>
            <a:r>
              <a:rPr lang="en-US" sz="2000">
                <a:solidFill>
                  <a:srgbClr val="FFFFFF"/>
                </a:solidFill>
                <a:latin typeface="Poppins"/>
              </a:rPr>
              <a:t>[DRAFT] HTML 1.0 (JUNI 1993) ADALAH VERSI HTML PERTAMA, NAMUN TIDAK RESMI DIRILIS;</a:t>
            </a:r>
          </a:p>
          <a:p>
            <a:pPr>
              <a:lnSpc>
                <a:spcPts val="2800"/>
              </a:lnSpc>
              <a:spcBef>
                <a:spcPct val="0"/>
              </a:spcBef>
            </a:pPr>
            <a:r>
              <a:rPr lang="en-US" sz="2000">
                <a:solidFill>
                  <a:srgbClr val="FFFFFF"/>
                </a:solidFill>
                <a:latin typeface="Poppins"/>
              </a:rPr>
              <a:t>HTML 2.0 (24 NOVEMBER 1995) ADALAH VERSI HTML KEDUA YANG RESMI PERTAMAKALI BEREDAR DI PASARAN DAN DIRILIS OLEH IETF;</a:t>
            </a:r>
          </a:p>
          <a:p>
            <a:pPr>
              <a:lnSpc>
                <a:spcPts val="2800"/>
              </a:lnSpc>
              <a:spcBef>
                <a:spcPct val="0"/>
              </a:spcBef>
            </a:pPr>
            <a:r>
              <a:rPr lang="en-US" sz="2000">
                <a:solidFill>
                  <a:srgbClr val="FFFFFF"/>
                </a:solidFill>
                <a:latin typeface="Poppins"/>
              </a:rPr>
              <a:t>[DRAFT] HTML 3.0 (28 MARET 1995) VERSI INI GAGAL BEREDAR, KARENA BANYAK PERUBAHAN YANG MEMICU PERDEBATAN;</a:t>
            </a:r>
          </a:p>
          <a:p>
            <a:pPr>
              <a:lnSpc>
                <a:spcPts val="2800"/>
              </a:lnSpc>
              <a:spcBef>
                <a:spcPct val="0"/>
              </a:spcBef>
            </a:pPr>
            <a:r>
              <a:rPr lang="en-US" sz="2000">
                <a:solidFill>
                  <a:srgbClr val="FFFFFF"/>
                </a:solidFill>
                <a:latin typeface="Poppins"/>
              </a:rPr>
              <a:t>HTML 3.2 (14 JANUARI 1997) VERSI RESMI YANG DIRILIS W3C PERTAMAKALI.</a:t>
            </a:r>
          </a:p>
          <a:p>
            <a:pPr>
              <a:lnSpc>
                <a:spcPts val="2800"/>
              </a:lnSpc>
              <a:spcBef>
                <a:spcPct val="0"/>
              </a:spcBef>
            </a:pPr>
            <a:r>
              <a:rPr lang="en-US" sz="2000">
                <a:solidFill>
                  <a:srgbClr val="FFFFFF"/>
                </a:solidFill>
                <a:latin typeface="Poppins"/>
              </a:rPr>
              <a:t>HTML 4.0 (24 APRIL 1998) VERSI PENGEMBANGAN DARI YANG SEBLUMNYA;</a:t>
            </a:r>
          </a:p>
          <a:p>
            <a:pPr>
              <a:lnSpc>
                <a:spcPts val="2800"/>
              </a:lnSpc>
              <a:spcBef>
                <a:spcPct val="0"/>
              </a:spcBef>
            </a:pPr>
            <a:r>
              <a:rPr lang="en-US" sz="2000">
                <a:solidFill>
                  <a:srgbClr val="FFFFFF"/>
                </a:solidFill>
                <a:latin typeface="Poppins"/>
              </a:rPr>
              <a:t>HTML 4.01 (24 DESEMBER 1999) VERSI PERBAIKAN DARI HTML 4.0;</a:t>
            </a:r>
          </a:p>
          <a:p>
            <a:pPr>
              <a:lnSpc>
                <a:spcPts val="2800"/>
              </a:lnSpc>
              <a:spcBef>
                <a:spcPct val="0"/>
              </a:spcBef>
            </a:pPr>
            <a:r>
              <a:rPr lang="en-US" sz="2000">
                <a:solidFill>
                  <a:srgbClr val="FFFFFF"/>
                </a:solidFill>
                <a:latin typeface="Poppins"/>
              </a:rPr>
              <a:t>XHTML 1.0 (26 JANUARI 2000) PENGEMBANGAN DARI HTML 4.01 DENGAN MENGADOPSI XML;</a:t>
            </a:r>
          </a:p>
          <a:p>
            <a:pPr>
              <a:lnSpc>
                <a:spcPts val="2800"/>
              </a:lnSpc>
              <a:spcBef>
                <a:spcPct val="0"/>
              </a:spcBef>
            </a:pPr>
            <a:r>
              <a:rPr lang="en-US" sz="2000">
                <a:solidFill>
                  <a:srgbClr val="FFFFFF"/>
                </a:solidFill>
                <a:latin typeface="Poppins"/>
              </a:rPr>
              <a:t>XHTML 2.0 (AUGUSTUS 2002—JULI 2006) VERSI KEDUA DARI XHTML;</a:t>
            </a:r>
          </a:p>
          <a:p>
            <a:pPr>
              <a:lnSpc>
                <a:spcPts val="2800"/>
              </a:lnSpc>
              <a:spcBef>
                <a:spcPct val="0"/>
              </a:spcBef>
            </a:pPr>
            <a:r>
              <a:rPr lang="en-US" sz="2000">
                <a:solidFill>
                  <a:srgbClr val="FFFFFF"/>
                </a:solidFill>
                <a:latin typeface="Poppins"/>
              </a:rPr>
              <a:t>HTML 5 (28 OKTOBER 2014) VERSI HTML SAAT INI.</a:t>
            </a:r>
          </a:p>
        </p:txBody>
      </p:sp>
      <p:sp>
        <p:nvSpPr>
          <p:cNvPr name="TextBox 8" id="8"/>
          <p:cNvSpPr txBox="true"/>
          <p:nvPr/>
        </p:nvSpPr>
        <p:spPr>
          <a:xfrm rot="0">
            <a:off x="1028700" y="1636022"/>
            <a:ext cx="11402005" cy="900430"/>
          </a:xfrm>
          <a:prstGeom prst="rect">
            <a:avLst/>
          </a:prstGeom>
        </p:spPr>
        <p:txBody>
          <a:bodyPr anchor="t" rtlCol="false" tIns="0" lIns="0" bIns="0" rIns="0">
            <a:spAutoFit/>
          </a:bodyPr>
          <a:lstStyle/>
          <a:p>
            <a:pPr>
              <a:lnSpc>
                <a:spcPts val="6709"/>
              </a:lnSpc>
            </a:pPr>
            <a:r>
              <a:rPr lang="en-US" sz="5499">
                <a:solidFill>
                  <a:srgbClr val="FFFFFF"/>
                </a:solidFill>
                <a:latin typeface="Poppins"/>
              </a:rPr>
              <a:t>PERKEMBANGAN DAN VERSI HTML</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2"/>
        </a:solidFill>
      </p:bgPr>
    </p:bg>
    <p:spTree>
      <p:nvGrpSpPr>
        <p:cNvPr id="1" name=""/>
        <p:cNvGrpSpPr/>
        <p:nvPr/>
      </p:nvGrpSpPr>
      <p:grpSpPr>
        <a:xfrm>
          <a:off x="0" y="0"/>
          <a:ext cx="0" cy="0"/>
          <a:chOff x="0" y="0"/>
          <a:chExt cx="0" cy="0"/>
        </a:xfrm>
      </p:grpSpPr>
      <p:grpSp>
        <p:nvGrpSpPr>
          <p:cNvPr name="Group 2" id="2"/>
          <p:cNvGrpSpPr/>
          <p:nvPr/>
        </p:nvGrpSpPr>
        <p:grpSpPr>
          <a:xfrm rot="0">
            <a:off x="17461777" y="7605853"/>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Freeform 4" id="4"/>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2">
              <a:alphaModFix amt="6999"/>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9575315" y="1957448"/>
            <a:ext cx="1080030" cy="1080030"/>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TextBox 7" id="7"/>
          <p:cNvSpPr txBox="true"/>
          <p:nvPr/>
        </p:nvSpPr>
        <p:spPr>
          <a:xfrm rot="0">
            <a:off x="3442997" y="4659947"/>
            <a:ext cx="11402005" cy="900430"/>
          </a:xfrm>
          <a:prstGeom prst="rect">
            <a:avLst/>
          </a:prstGeom>
        </p:spPr>
        <p:txBody>
          <a:bodyPr anchor="t" rtlCol="false" tIns="0" lIns="0" bIns="0" rIns="0">
            <a:spAutoFit/>
          </a:bodyPr>
          <a:lstStyle/>
          <a:p>
            <a:pPr algn="ctr">
              <a:lnSpc>
                <a:spcPts val="6709"/>
              </a:lnSpc>
            </a:pPr>
            <a:r>
              <a:rPr lang="en-US" sz="5499">
                <a:solidFill>
                  <a:srgbClr val="FFFFFF"/>
                </a:solidFill>
                <a:latin typeface="Poppins"/>
              </a:rPr>
              <a:t>MEMBUAT DOKUMEN HTML</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2"/>
        </a:solidFill>
      </p:bgPr>
    </p:bg>
    <p:spTree>
      <p:nvGrpSpPr>
        <p:cNvPr id="1" name=""/>
        <p:cNvGrpSpPr/>
        <p:nvPr/>
      </p:nvGrpSpPr>
      <p:grpSpPr>
        <a:xfrm>
          <a:off x="0" y="0"/>
          <a:ext cx="0" cy="0"/>
          <a:chOff x="0" y="0"/>
          <a:chExt cx="0" cy="0"/>
        </a:xfrm>
      </p:grpSpPr>
      <p:grpSp>
        <p:nvGrpSpPr>
          <p:cNvPr name="Group 2" id="2"/>
          <p:cNvGrpSpPr/>
          <p:nvPr/>
        </p:nvGrpSpPr>
        <p:grpSpPr>
          <a:xfrm rot="0">
            <a:off x="684811" y="607952"/>
            <a:ext cx="2993353" cy="870896"/>
            <a:chOff x="0" y="0"/>
            <a:chExt cx="2269857" cy="660400"/>
          </a:xfrm>
        </p:grpSpPr>
        <p:sp>
          <p:nvSpPr>
            <p:cNvPr name="Freeform 3" id="3"/>
            <p:cNvSpPr/>
            <p:nvPr/>
          </p:nvSpPr>
          <p:spPr>
            <a:xfrm flipH="false" flipV="false" rot="0">
              <a:off x="0" y="0"/>
              <a:ext cx="2269857" cy="660400"/>
            </a:xfrm>
            <a:custGeom>
              <a:avLst/>
              <a:gdLst/>
              <a:ahLst/>
              <a:cxnLst/>
              <a:rect r="r" b="b" t="t" l="l"/>
              <a:pathLst>
                <a:path h="660400" w="2269857">
                  <a:moveTo>
                    <a:pt x="2145397" y="660400"/>
                  </a:moveTo>
                  <a:lnTo>
                    <a:pt x="124460" y="660400"/>
                  </a:lnTo>
                  <a:cubicBezTo>
                    <a:pt x="55880" y="660400"/>
                    <a:pt x="0" y="604520"/>
                    <a:pt x="0" y="535940"/>
                  </a:cubicBezTo>
                  <a:lnTo>
                    <a:pt x="0" y="124460"/>
                  </a:lnTo>
                  <a:cubicBezTo>
                    <a:pt x="0" y="55880"/>
                    <a:pt x="55880" y="0"/>
                    <a:pt x="124460" y="0"/>
                  </a:cubicBezTo>
                  <a:lnTo>
                    <a:pt x="2145397" y="0"/>
                  </a:lnTo>
                  <a:cubicBezTo>
                    <a:pt x="2213977" y="0"/>
                    <a:pt x="2269857" y="55880"/>
                    <a:pt x="2269857" y="124460"/>
                  </a:cubicBezTo>
                  <a:lnTo>
                    <a:pt x="2269857" y="535940"/>
                  </a:lnTo>
                  <a:cubicBezTo>
                    <a:pt x="2269857" y="604520"/>
                    <a:pt x="2213977" y="660400"/>
                    <a:pt x="2145397" y="660400"/>
                  </a:cubicBezTo>
                  <a:close/>
                </a:path>
              </a:pathLst>
            </a:custGeom>
            <a:solidFill>
              <a:srgbClr val="191B1A"/>
            </a:solidFill>
          </p:spPr>
        </p:sp>
      </p:grpSp>
      <p:sp>
        <p:nvSpPr>
          <p:cNvPr name="Freeform 4" id="4"/>
          <p:cNvSpPr/>
          <p:nvPr/>
        </p:nvSpPr>
        <p:spPr>
          <a:xfrm flipH="false" flipV="false" rot="0">
            <a:off x="1028700" y="811855"/>
            <a:ext cx="453117" cy="433691"/>
          </a:xfrm>
          <a:custGeom>
            <a:avLst/>
            <a:gdLst/>
            <a:ahLst/>
            <a:cxnLst/>
            <a:rect r="r" b="b" t="t" l="l"/>
            <a:pathLst>
              <a:path h="433691" w="453117">
                <a:moveTo>
                  <a:pt x="0" y="0"/>
                </a:moveTo>
                <a:lnTo>
                  <a:pt x="453117" y="0"/>
                </a:lnTo>
                <a:lnTo>
                  <a:pt x="453117" y="433690"/>
                </a:lnTo>
                <a:lnTo>
                  <a:pt x="0" y="43369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7461777" y="7605853"/>
            <a:ext cx="1652447" cy="1652447"/>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Freeform 7" id="7"/>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4">
              <a:alphaModFix amt="6999"/>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1769807" y="2870840"/>
            <a:ext cx="3943422" cy="5561237"/>
          </a:xfrm>
          <a:custGeom>
            <a:avLst/>
            <a:gdLst/>
            <a:ahLst/>
            <a:cxnLst/>
            <a:rect r="r" b="b" t="t" l="l"/>
            <a:pathLst>
              <a:path h="5561237" w="3943422">
                <a:moveTo>
                  <a:pt x="0" y="0"/>
                </a:moveTo>
                <a:lnTo>
                  <a:pt x="3943422" y="0"/>
                </a:lnTo>
                <a:lnTo>
                  <a:pt x="3943422" y="5561237"/>
                </a:lnTo>
                <a:lnTo>
                  <a:pt x="0" y="556123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9" id="9"/>
          <p:cNvSpPr txBox="true"/>
          <p:nvPr/>
        </p:nvSpPr>
        <p:spPr>
          <a:xfrm rot="0">
            <a:off x="1769807" y="877772"/>
            <a:ext cx="1890833" cy="283632"/>
          </a:xfrm>
          <a:prstGeom prst="rect">
            <a:avLst/>
          </a:prstGeom>
        </p:spPr>
        <p:txBody>
          <a:bodyPr anchor="t" rtlCol="false" tIns="0" lIns="0" bIns="0" rIns="0">
            <a:spAutoFit/>
          </a:bodyPr>
          <a:lstStyle/>
          <a:p>
            <a:pPr>
              <a:lnSpc>
                <a:spcPts val="2216"/>
              </a:lnSpc>
              <a:spcBef>
                <a:spcPct val="0"/>
              </a:spcBef>
            </a:pPr>
            <a:r>
              <a:rPr lang="en-US" sz="1583">
                <a:solidFill>
                  <a:srgbClr val="FFFFFF"/>
                </a:solidFill>
                <a:latin typeface="Poppins"/>
              </a:rPr>
              <a:t>SALFORD &amp; CO.</a:t>
            </a:r>
          </a:p>
        </p:txBody>
      </p:sp>
      <p:sp>
        <p:nvSpPr>
          <p:cNvPr name="TextBox 10" id="10"/>
          <p:cNvSpPr txBox="true"/>
          <p:nvPr/>
        </p:nvSpPr>
        <p:spPr>
          <a:xfrm rot="0">
            <a:off x="9356947" y="2606164"/>
            <a:ext cx="6007902" cy="900430"/>
          </a:xfrm>
          <a:prstGeom prst="rect">
            <a:avLst/>
          </a:prstGeom>
        </p:spPr>
        <p:txBody>
          <a:bodyPr anchor="t" rtlCol="false" tIns="0" lIns="0" bIns="0" rIns="0">
            <a:spAutoFit/>
          </a:bodyPr>
          <a:lstStyle/>
          <a:p>
            <a:pPr>
              <a:lnSpc>
                <a:spcPts val="6709"/>
              </a:lnSpc>
            </a:pPr>
            <a:r>
              <a:rPr lang="en-US" sz="5499">
                <a:solidFill>
                  <a:srgbClr val="FFFFFF"/>
                </a:solidFill>
                <a:latin typeface="Poppins"/>
              </a:rPr>
              <a:t>APA ITU CSS?</a:t>
            </a:r>
          </a:p>
        </p:txBody>
      </p:sp>
      <p:sp>
        <p:nvSpPr>
          <p:cNvPr name="TextBox 11" id="11"/>
          <p:cNvSpPr txBox="true"/>
          <p:nvPr/>
        </p:nvSpPr>
        <p:spPr>
          <a:xfrm rot="0">
            <a:off x="7705237" y="3865245"/>
            <a:ext cx="8365980" cy="2482850"/>
          </a:xfrm>
          <a:prstGeom prst="rect">
            <a:avLst/>
          </a:prstGeom>
        </p:spPr>
        <p:txBody>
          <a:bodyPr anchor="t" rtlCol="false" tIns="0" lIns="0" bIns="0" rIns="0">
            <a:spAutoFit/>
          </a:bodyPr>
          <a:lstStyle/>
          <a:p>
            <a:pPr>
              <a:lnSpc>
                <a:spcPts val="2800"/>
              </a:lnSpc>
              <a:spcBef>
                <a:spcPct val="0"/>
              </a:spcBef>
            </a:pPr>
            <a:r>
              <a:rPr lang="en-US" sz="2000">
                <a:solidFill>
                  <a:srgbClr val="FFFFFF"/>
                </a:solidFill>
                <a:latin typeface="Poppins"/>
              </a:rPr>
              <a:t>CSS merupakan singkatan dari ” Cascading Style Sheets “. sesuai dengan namanya CSS memiliki sifat ” style sheet language ” yang berarti bahasa pemrograman yang di gunakan untuk web design. CSS adalah bahasa pemrograman yang di gunakan untuk men-design sebuah halaman website. dalam mendesign halaman website CSS menggunakan penanda yang kita kenal dengan id dan class.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2"/>
        </a:solidFill>
      </p:bgPr>
    </p:bg>
    <p:spTree>
      <p:nvGrpSpPr>
        <p:cNvPr id="1" name=""/>
        <p:cNvGrpSpPr/>
        <p:nvPr/>
      </p:nvGrpSpPr>
      <p:grpSpPr>
        <a:xfrm>
          <a:off x="0" y="0"/>
          <a:ext cx="0" cy="0"/>
          <a:chOff x="0" y="0"/>
          <a:chExt cx="0" cy="0"/>
        </a:xfrm>
      </p:grpSpPr>
      <p:grpSp>
        <p:nvGrpSpPr>
          <p:cNvPr name="Group 2" id="2"/>
          <p:cNvGrpSpPr/>
          <p:nvPr/>
        </p:nvGrpSpPr>
        <p:grpSpPr>
          <a:xfrm rot="0">
            <a:off x="684811" y="607952"/>
            <a:ext cx="2993353" cy="870896"/>
            <a:chOff x="0" y="0"/>
            <a:chExt cx="2269857" cy="660400"/>
          </a:xfrm>
        </p:grpSpPr>
        <p:sp>
          <p:nvSpPr>
            <p:cNvPr name="Freeform 3" id="3"/>
            <p:cNvSpPr/>
            <p:nvPr/>
          </p:nvSpPr>
          <p:spPr>
            <a:xfrm flipH="false" flipV="false" rot="0">
              <a:off x="0" y="0"/>
              <a:ext cx="2269857" cy="660400"/>
            </a:xfrm>
            <a:custGeom>
              <a:avLst/>
              <a:gdLst/>
              <a:ahLst/>
              <a:cxnLst/>
              <a:rect r="r" b="b" t="t" l="l"/>
              <a:pathLst>
                <a:path h="660400" w="2269857">
                  <a:moveTo>
                    <a:pt x="2145397" y="660400"/>
                  </a:moveTo>
                  <a:lnTo>
                    <a:pt x="124460" y="660400"/>
                  </a:lnTo>
                  <a:cubicBezTo>
                    <a:pt x="55880" y="660400"/>
                    <a:pt x="0" y="604520"/>
                    <a:pt x="0" y="535940"/>
                  </a:cubicBezTo>
                  <a:lnTo>
                    <a:pt x="0" y="124460"/>
                  </a:lnTo>
                  <a:cubicBezTo>
                    <a:pt x="0" y="55880"/>
                    <a:pt x="55880" y="0"/>
                    <a:pt x="124460" y="0"/>
                  </a:cubicBezTo>
                  <a:lnTo>
                    <a:pt x="2145397" y="0"/>
                  </a:lnTo>
                  <a:cubicBezTo>
                    <a:pt x="2213977" y="0"/>
                    <a:pt x="2269857" y="55880"/>
                    <a:pt x="2269857" y="124460"/>
                  </a:cubicBezTo>
                  <a:lnTo>
                    <a:pt x="2269857" y="535940"/>
                  </a:lnTo>
                  <a:cubicBezTo>
                    <a:pt x="2269857" y="604520"/>
                    <a:pt x="2213977" y="660400"/>
                    <a:pt x="2145397" y="660400"/>
                  </a:cubicBezTo>
                  <a:close/>
                </a:path>
              </a:pathLst>
            </a:custGeom>
            <a:solidFill>
              <a:srgbClr val="191B1A"/>
            </a:solidFill>
          </p:spPr>
        </p:sp>
      </p:grpSp>
      <p:sp>
        <p:nvSpPr>
          <p:cNvPr name="Freeform 4" id="4"/>
          <p:cNvSpPr/>
          <p:nvPr/>
        </p:nvSpPr>
        <p:spPr>
          <a:xfrm flipH="false" flipV="false" rot="0">
            <a:off x="1028700" y="811855"/>
            <a:ext cx="453117" cy="433691"/>
          </a:xfrm>
          <a:custGeom>
            <a:avLst/>
            <a:gdLst/>
            <a:ahLst/>
            <a:cxnLst/>
            <a:rect r="r" b="b" t="t" l="l"/>
            <a:pathLst>
              <a:path h="433691" w="453117">
                <a:moveTo>
                  <a:pt x="0" y="0"/>
                </a:moveTo>
                <a:lnTo>
                  <a:pt x="453117" y="0"/>
                </a:lnTo>
                <a:lnTo>
                  <a:pt x="453117" y="433690"/>
                </a:lnTo>
                <a:lnTo>
                  <a:pt x="0" y="43369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7461777" y="7605853"/>
            <a:ext cx="1652447" cy="1652447"/>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Freeform 7" id="7"/>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4">
              <a:alphaModFix amt="6999"/>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1769807" y="2870840"/>
            <a:ext cx="3943422" cy="5561237"/>
          </a:xfrm>
          <a:custGeom>
            <a:avLst/>
            <a:gdLst/>
            <a:ahLst/>
            <a:cxnLst/>
            <a:rect r="r" b="b" t="t" l="l"/>
            <a:pathLst>
              <a:path h="5561237" w="3943422">
                <a:moveTo>
                  <a:pt x="0" y="0"/>
                </a:moveTo>
                <a:lnTo>
                  <a:pt x="3943422" y="0"/>
                </a:lnTo>
                <a:lnTo>
                  <a:pt x="3943422" y="5561237"/>
                </a:lnTo>
                <a:lnTo>
                  <a:pt x="0" y="556123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9" id="9"/>
          <p:cNvSpPr txBox="true"/>
          <p:nvPr/>
        </p:nvSpPr>
        <p:spPr>
          <a:xfrm rot="0">
            <a:off x="1769807" y="877772"/>
            <a:ext cx="1890833" cy="283632"/>
          </a:xfrm>
          <a:prstGeom prst="rect">
            <a:avLst/>
          </a:prstGeom>
        </p:spPr>
        <p:txBody>
          <a:bodyPr anchor="t" rtlCol="false" tIns="0" lIns="0" bIns="0" rIns="0">
            <a:spAutoFit/>
          </a:bodyPr>
          <a:lstStyle/>
          <a:p>
            <a:pPr>
              <a:lnSpc>
                <a:spcPts val="2216"/>
              </a:lnSpc>
              <a:spcBef>
                <a:spcPct val="0"/>
              </a:spcBef>
            </a:pPr>
            <a:r>
              <a:rPr lang="en-US" sz="1583">
                <a:solidFill>
                  <a:srgbClr val="FFFFFF"/>
                </a:solidFill>
                <a:latin typeface="Poppins"/>
              </a:rPr>
              <a:t>SALFORD &amp; CO.</a:t>
            </a:r>
          </a:p>
        </p:txBody>
      </p:sp>
      <p:sp>
        <p:nvSpPr>
          <p:cNvPr name="TextBox 10" id="10"/>
          <p:cNvSpPr txBox="true"/>
          <p:nvPr/>
        </p:nvSpPr>
        <p:spPr>
          <a:xfrm rot="0">
            <a:off x="7469429" y="2606164"/>
            <a:ext cx="7895420" cy="1748155"/>
          </a:xfrm>
          <a:prstGeom prst="rect">
            <a:avLst/>
          </a:prstGeom>
        </p:spPr>
        <p:txBody>
          <a:bodyPr anchor="t" rtlCol="false" tIns="0" lIns="0" bIns="0" rIns="0">
            <a:spAutoFit/>
          </a:bodyPr>
          <a:lstStyle/>
          <a:p>
            <a:pPr>
              <a:lnSpc>
                <a:spcPts val="6709"/>
              </a:lnSpc>
            </a:pPr>
            <a:r>
              <a:rPr lang="en-US" sz="5499">
                <a:solidFill>
                  <a:srgbClr val="FFFFFF"/>
                </a:solidFill>
                <a:latin typeface="Poppins"/>
              </a:rPr>
              <a:t>FUNGSI DAN KEGUNAAN CSS</a:t>
            </a:r>
          </a:p>
        </p:txBody>
      </p:sp>
      <p:sp>
        <p:nvSpPr>
          <p:cNvPr name="TextBox 11" id="11"/>
          <p:cNvSpPr txBox="true"/>
          <p:nvPr/>
        </p:nvSpPr>
        <p:spPr>
          <a:xfrm rot="0">
            <a:off x="7469429" y="4664668"/>
            <a:ext cx="8365980" cy="2482850"/>
          </a:xfrm>
          <a:prstGeom prst="rect">
            <a:avLst/>
          </a:prstGeom>
        </p:spPr>
        <p:txBody>
          <a:bodyPr anchor="t" rtlCol="false" tIns="0" lIns="0" bIns="0" rIns="0">
            <a:spAutoFit/>
          </a:bodyPr>
          <a:lstStyle/>
          <a:p>
            <a:pPr>
              <a:lnSpc>
                <a:spcPts val="2800"/>
              </a:lnSpc>
              <a:spcBef>
                <a:spcPct val="0"/>
              </a:spcBef>
            </a:pPr>
            <a:r>
              <a:rPr lang="en-US" sz="2000">
                <a:solidFill>
                  <a:srgbClr val="FFFFFF"/>
                </a:solidFill>
                <a:latin typeface="Poppins"/>
              </a:rPr>
              <a:t>CSS merupakan singkatan dari ” Cascading Style Sheets “. sesuai dengan namanya CSS memiliki sifat ” style sheet language ” yang berarti bahasa pemrograman yang di gunakan untuk web design. CSS adalah bahasa pemrograman yang di gunakan untuk men-design sebuah halaman website. dalam mendesign halaman website CSS menggunakan penanda yang kita kenal dengan id dan class.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2"/>
        </a:solidFill>
      </p:bgPr>
    </p:bg>
    <p:spTree>
      <p:nvGrpSpPr>
        <p:cNvPr id="1" name=""/>
        <p:cNvGrpSpPr/>
        <p:nvPr/>
      </p:nvGrpSpPr>
      <p:grpSpPr>
        <a:xfrm>
          <a:off x="0" y="0"/>
          <a:ext cx="0" cy="0"/>
          <a:chOff x="0" y="0"/>
          <a:chExt cx="0" cy="0"/>
        </a:xfrm>
      </p:grpSpPr>
      <p:grpSp>
        <p:nvGrpSpPr>
          <p:cNvPr name="Group 2" id="2"/>
          <p:cNvGrpSpPr/>
          <p:nvPr/>
        </p:nvGrpSpPr>
        <p:grpSpPr>
          <a:xfrm rot="0">
            <a:off x="17461777" y="7605853"/>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Freeform 4" id="4"/>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2">
              <a:alphaModFix amt="6999"/>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9575315" y="1957448"/>
            <a:ext cx="1080030" cy="1080030"/>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TextBox 7" id="7"/>
          <p:cNvSpPr txBox="true"/>
          <p:nvPr/>
        </p:nvSpPr>
        <p:spPr>
          <a:xfrm rot="0">
            <a:off x="3442997" y="2013910"/>
            <a:ext cx="11402005" cy="900430"/>
          </a:xfrm>
          <a:prstGeom prst="rect">
            <a:avLst/>
          </a:prstGeom>
        </p:spPr>
        <p:txBody>
          <a:bodyPr anchor="t" rtlCol="false" tIns="0" lIns="0" bIns="0" rIns="0">
            <a:spAutoFit/>
          </a:bodyPr>
          <a:lstStyle/>
          <a:p>
            <a:pPr algn="ctr">
              <a:lnSpc>
                <a:spcPts val="6709"/>
              </a:lnSpc>
            </a:pPr>
            <a:r>
              <a:rPr lang="en-US" sz="5499">
                <a:solidFill>
                  <a:srgbClr val="FFFFFF"/>
                </a:solidFill>
                <a:latin typeface="Poppins"/>
              </a:rPr>
              <a:t>CARA PENGGUNAAN CSS</a:t>
            </a:r>
          </a:p>
        </p:txBody>
      </p:sp>
      <p:sp>
        <p:nvSpPr>
          <p:cNvPr name="TextBox 8" id="8"/>
          <p:cNvSpPr txBox="true"/>
          <p:nvPr/>
        </p:nvSpPr>
        <p:spPr>
          <a:xfrm rot="0">
            <a:off x="3442997" y="3642534"/>
            <a:ext cx="10738796" cy="954405"/>
          </a:xfrm>
          <a:prstGeom prst="rect">
            <a:avLst/>
          </a:prstGeom>
        </p:spPr>
        <p:txBody>
          <a:bodyPr anchor="t" rtlCol="false" tIns="0" lIns="0" bIns="0" rIns="0">
            <a:spAutoFit/>
          </a:bodyPr>
          <a:lstStyle/>
          <a:p>
            <a:pPr marL="388620" indent="-194310" lvl="1">
              <a:lnSpc>
                <a:spcPts val="2520"/>
              </a:lnSpc>
              <a:buFont typeface="Arial"/>
              <a:buChar char="•"/>
            </a:pPr>
            <a:r>
              <a:rPr lang="en-US" sz="1800">
                <a:solidFill>
                  <a:srgbClr val="FFFFFF"/>
                </a:solidFill>
                <a:latin typeface="Poppins"/>
              </a:rPr>
              <a:t>inline CSS</a:t>
            </a:r>
          </a:p>
          <a:p>
            <a:pPr marL="388620" indent="-194310" lvl="1">
              <a:lnSpc>
                <a:spcPts val="2520"/>
              </a:lnSpc>
              <a:buFont typeface="Arial"/>
              <a:buChar char="•"/>
            </a:pPr>
            <a:r>
              <a:rPr lang="en-US" sz="1800">
                <a:solidFill>
                  <a:srgbClr val="FFFFFF"/>
                </a:solidFill>
                <a:latin typeface="Poppins"/>
              </a:rPr>
              <a:t>internal CSS</a:t>
            </a:r>
          </a:p>
          <a:p>
            <a:pPr marL="388620" indent="-194310" lvl="1">
              <a:lnSpc>
                <a:spcPts val="2520"/>
              </a:lnSpc>
              <a:buFont typeface="Arial"/>
              <a:buChar char="•"/>
            </a:pPr>
            <a:r>
              <a:rPr lang="en-US" sz="1800">
                <a:solidFill>
                  <a:srgbClr val="FFFFFF"/>
                </a:solidFill>
                <a:latin typeface="Poppins"/>
              </a:rPr>
              <a:t>eksternal CSS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DAF0gt5UbI8</dc:identifier>
  <dcterms:modified xsi:type="dcterms:W3CDTF">2011-08-01T06:04:30Z</dcterms:modified>
  <cp:revision>1</cp:revision>
  <dc:title>pengenalan html dan css</dc:title>
</cp:coreProperties>
</file>

<file path=docProps/thumbnail.jpeg>
</file>